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7" r:id="rId4"/>
    <p:sldId id="261" r:id="rId5"/>
    <p:sldId id="268" r:id="rId6"/>
    <p:sldId id="273" r:id="rId7"/>
    <p:sldId id="275" r:id="rId8"/>
    <p:sldId id="259" r:id="rId9"/>
    <p:sldId id="260" r:id="rId10"/>
    <p:sldId id="262" r:id="rId11"/>
    <p:sldId id="272" r:id="rId12"/>
    <p:sldId id="266" r:id="rId13"/>
    <p:sldId id="271" r:id="rId14"/>
    <p:sldId id="263" r:id="rId15"/>
    <p:sldId id="269" r:id="rId16"/>
    <p:sldId id="270" r:id="rId17"/>
    <p:sldId id="257" r:id="rId18"/>
    <p:sldId id="265" r:id="rId19"/>
    <p:sldId id="276" r:id="rId2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90"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543DC-20F5-F97C-5950-C895D3BC1A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C8CD21-C7C3-C003-228F-BA8F4D8A3C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B712F9-AA55-9A16-523E-9C75111810D2}"/>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5" name="Footer Placeholder 4">
            <a:extLst>
              <a:ext uri="{FF2B5EF4-FFF2-40B4-BE49-F238E27FC236}">
                <a16:creationId xmlns:a16="http://schemas.microsoft.com/office/drawing/2014/main" id="{C6ACFF1D-B19F-A384-0CFD-0BE486A23D2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9C773A4-1002-D087-F2A8-36BBAA386B6C}"/>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1249195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9A18C-25B9-0C7A-A56E-47ACCB1B30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C5675E-8246-95F9-576F-227BA42A73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5EC5DC-99E6-CCCC-3157-E8DEAC81D029}"/>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5" name="Footer Placeholder 4">
            <a:extLst>
              <a:ext uri="{FF2B5EF4-FFF2-40B4-BE49-F238E27FC236}">
                <a16:creationId xmlns:a16="http://schemas.microsoft.com/office/drawing/2014/main" id="{3E8DAC55-4F55-8942-EA89-D111F17C4F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99DC9C-8202-2019-5ACB-AA5AF1FE3F08}"/>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2717574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9C8A2-9A34-660B-8BE9-49A8FD0DD5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CB391C-6CDF-B6EE-0FAE-3CB980A2CE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EF7E73-C853-BB9E-6B9B-2FFCDA9F8CF8}"/>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5" name="Footer Placeholder 4">
            <a:extLst>
              <a:ext uri="{FF2B5EF4-FFF2-40B4-BE49-F238E27FC236}">
                <a16:creationId xmlns:a16="http://schemas.microsoft.com/office/drawing/2014/main" id="{56EFCE4E-3E40-85F0-5A3A-4D3645D7DC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5CC581-1767-CC89-9108-538FF4C9DDE6}"/>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238809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D7CFA-C4B5-695B-5435-3BF8D9BA1F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BF6183-3079-7610-5603-4851D2010D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0C8D80-E17F-1B15-2010-B612121C80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348B91-D0B1-EE68-C322-45D5C2552190}"/>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6" name="Footer Placeholder 5">
            <a:extLst>
              <a:ext uri="{FF2B5EF4-FFF2-40B4-BE49-F238E27FC236}">
                <a16:creationId xmlns:a16="http://schemas.microsoft.com/office/drawing/2014/main" id="{014E739D-1D79-A329-94D3-963D9E93A2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18CF6FE-CBB0-8C8A-B70C-F2F36DA524B4}"/>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65024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CDE8-ED59-FC0E-1D82-114F5DF19A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E4C5B7-AC6D-BD9B-14D0-97D068FAFA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D769A5-42C6-0A47-83F9-D24B067D36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A5D72D-435A-D814-20F8-A8EFF97045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7A755F-411B-EE15-2961-D56CDB7385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8F9FFC-4D93-D5C4-9A0C-F444621DC868}"/>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8" name="Footer Placeholder 7">
            <a:extLst>
              <a:ext uri="{FF2B5EF4-FFF2-40B4-BE49-F238E27FC236}">
                <a16:creationId xmlns:a16="http://schemas.microsoft.com/office/drawing/2014/main" id="{B1B9642B-650B-10E3-5533-DE8FCF901ED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4BCA28E-4169-3A80-8CD7-9370327302E9}"/>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2722752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89661-0AD4-071C-B603-30D1548015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8C580B-FE1F-D019-FAC0-77FF58F250FD}"/>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4" name="Footer Placeholder 3">
            <a:extLst>
              <a:ext uri="{FF2B5EF4-FFF2-40B4-BE49-F238E27FC236}">
                <a16:creationId xmlns:a16="http://schemas.microsoft.com/office/drawing/2014/main" id="{C4C062BC-E8BF-0C04-666B-CA662D29BF8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15DF6A7-4E8B-801A-ABDC-724F965A1986}"/>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1211932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8793BA-8F15-FF1D-376D-303B65D8D12A}"/>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3" name="Footer Placeholder 2">
            <a:extLst>
              <a:ext uri="{FF2B5EF4-FFF2-40B4-BE49-F238E27FC236}">
                <a16:creationId xmlns:a16="http://schemas.microsoft.com/office/drawing/2014/main" id="{19C3193F-401E-D730-182F-C97F3426A77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462FCB2-64B4-444D-2F26-687A847FE9C2}"/>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4040035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00169-C036-A768-93FF-BEBAD74D2E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DE5293-EFE4-7AA2-128F-C15BBFFC33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590952-0DA5-625D-7D83-7BF1828478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1E612A-4F48-A233-8C10-E512D0631CF2}"/>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6" name="Footer Placeholder 5">
            <a:extLst>
              <a:ext uri="{FF2B5EF4-FFF2-40B4-BE49-F238E27FC236}">
                <a16:creationId xmlns:a16="http://schemas.microsoft.com/office/drawing/2014/main" id="{93A05481-2E91-1ACE-51D3-FF137CA700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ABAEA03-C1B5-2175-0CA8-1BA58A4E753E}"/>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925781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3EA-F500-E8B3-5122-85CF9CDD72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B33139-B8AB-DA01-39A4-4A0970F20F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BEB1BDA-5734-EEE7-B159-ED571B88C7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88297-A8ED-EAB7-3761-E601B5B35A8B}"/>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6" name="Footer Placeholder 5">
            <a:extLst>
              <a:ext uri="{FF2B5EF4-FFF2-40B4-BE49-F238E27FC236}">
                <a16:creationId xmlns:a16="http://schemas.microsoft.com/office/drawing/2014/main" id="{379A3A63-CA4A-6944-1548-E3F81F11EF5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B70F4DF-67FD-DFE2-2515-37D8F5FAD3EE}"/>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313090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5D519-D49D-6C1F-5ED4-16F20F487F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C7CAD8-7F90-F2A0-3548-0BE355DB47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C35F19-F929-BA7E-9058-A2B06532B744}"/>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5" name="Footer Placeholder 4">
            <a:extLst>
              <a:ext uri="{FF2B5EF4-FFF2-40B4-BE49-F238E27FC236}">
                <a16:creationId xmlns:a16="http://schemas.microsoft.com/office/drawing/2014/main" id="{52F67E23-1F30-82DA-65FF-49F5A8FB5B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C48222-9118-3C13-8A71-77E3E6480467}"/>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2661950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F7F706-F8FA-4383-17C5-196F857AB4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BC017B-5D9F-3C84-E487-BE417945C5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4D6FF6-265A-3BEE-7731-68CBD69CDB4A}"/>
              </a:ext>
            </a:extLst>
          </p:cNvPr>
          <p:cNvSpPr>
            <a:spLocks noGrp="1"/>
          </p:cNvSpPr>
          <p:nvPr>
            <p:ph type="dt" sz="half" idx="10"/>
          </p:nvPr>
        </p:nvSpPr>
        <p:spPr/>
        <p:txBody>
          <a:bodyPr/>
          <a:lstStyle/>
          <a:p>
            <a:fld id="{E5831628-FA26-4E8F-B2BF-A2776E74F360}" type="datetimeFigureOut">
              <a:rPr lang="en-US" smtClean="0"/>
              <a:t>5/2/2024</a:t>
            </a:fld>
            <a:endParaRPr lang="en-US" dirty="0"/>
          </a:p>
        </p:txBody>
      </p:sp>
      <p:sp>
        <p:nvSpPr>
          <p:cNvPr id="5" name="Footer Placeholder 4">
            <a:extLst>
              <a:ext uri="{FF2B5EF4-FFF2-40B4-BE49-F238E27FC236}">
                <a16:creationId xmlns:a16="http://schemas.microsoft.com/office/drawing/2014/main" id="{2569C2FD-AF95-3D18-074E-3EF6FE5881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2436B7-E414-D493-A6AD-88A1046F2F87}"/>
              </a:ext>
            </a:extLst>
          </p:cNvPr>
          <p:cNvSpPr>
            <a:spLocks noGrp="1"/>
          </p:cNvSpPr>
          <p:nvPr>
            <p:ph type="sldNum" sz="quarter" idx="12"/>
          </p:nvPr>
        </p:nvSpPr>
        <p:spPr/>
        <p:txBody>
          <a:bodyPr/>
          <a:lstStyle/>
          <a:p>
            <a:fld id="{9F5FDF21-1158-4B0D-8BF9-4A69ABBD5A31}" type="slidenum">
              <a:rPr lang="en-US" smtClean="0"/>
              <a:t>‹#›</a:t>
            </a:fld>
            <a:endParaRPr lang="en-US" dirty="0"/>
          </a:p>
        </p:txBody>
      </p:sp>
    </p:spTree>
    <p:extLst>
      <p:ext uri="{BB962C8B-B14F-4D97-AF65-F5344CB8AC3E}">
        <p14:creationId xmlns:p14="http://schemas.microsoft.com/office/powerpoint/2010/main" val="1328950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663E7E-9072-777D-81EF-097014FD72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6FCCA0-C82E-3D23-6C63-2C64C2624C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EF124-06FE-0A2F-4F23-8A87011957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31628-FA26-4E8F-B2BF-A2776E74F360}" type="datetimeFigureOut">
              <a:rPr lang="en-US" smtClean="0"/>
              <a:t>5/2/2024</a:t>
            </a:fld>
            <a:endParaRPr lang="en-US" dirty="0"/>
          </a:p>
        </p:txBody>
      </p:sp>
      <p:sp>
        <p:nvSpPr>
          <p:cNvPr id="5" name="Footer Placeholder 4">
            <a:extLst>
              <a:ext uri="{FF2B5EF4-FFF2-40B4-BE49-F238E27FC236}">
                <a16:creationId xmlns:a16="http://schemas.microsoft.com/office/drawing/2014/main" id="{1FE2192E-4C8F-7C8F-7050-D58B09AC28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37366799-ACF4-D4F6-D0EC-76B4882D9C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5FDF21-1158-4B0D-8BF9-4A69ABBD5A31}" type="slidenum">
              <a:rPr lang="en-US" smtClean="0"/>
              <a:t>‹#›</a:t>
            </a:fld>
            <a:endParaRPr lang="en-US" dirty="0"/>
          </a:p>
        </p:txBody>
      </p:sp>
    </p:spTree>
    <p:extLst>
      <p:ext uri="{BB962C8B-B14F-4D97-AF65-F5344CB8AC3E}">
        <p14:creationId xmlns:p14="http://schemas.microsoft.com/office/powerpoint/2010/main" val="2770565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www.cbc.ca/news/canada/windsor/windsor-abars-riverfront-property-moroun-parks-1.673060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hyperlink" Target="https://letstalk.citywindsor.ca/truck-route-study/surveys/phase-2-survey"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news.ontario.ca/en/backgrounder/4829/canada-and-ontario-improving-the-windsor-gateway" TargetMode="External"/><Relationship Id="rId3" Type="http://schemas.openxmlformats.org/officeDocument/2006/relationships/hyperlink" Target="https://www.partnershipborderstudy.com/reports_canada.html" TargetMode="External"/><Relationship Id="rId7" Type="http://schemas.openxmlformats.org/officeDocument/2006/relationships/hyperlink" Target="https://www.canada.ca/en/news/archive/2015/01/let-get-windsor-essex-moving-strategy.html" TargetMode="External"/><Relationship Id="rId2" Type="http://schemas.openxmlformats.org/officeDocument/2006/relationships/hyperlink" Target="https://orders-in-council.canada.ca/attachment.php?attach=35019&amp;lang=en" TargetMode="External"/><Relationship Id="rId1" Type="http://schemas.openxmlformats.org/officeDocument/2006/relationships/slideLayout" Target="../slideLayouts/slideLayout2.xml"/><Relationship Id="rId6" Type="http://schemas.openxmlformats.org/officeDocument/2006/relationships/hyperlink" Target="https://www.international.gc.ca/trade-agreements-accords-commerciaux/topics-domaines/disp-diff/detroit-03.aspx?lang=eng" TargetMode="External"/><Relationship Id="rId5" Type="http://schemas.openxmlformats.org/officeDocument/2006/relationships/hyperlink" Target="https://www.citywindsor.ca/residents/construction/environmental-assessments-master-plans/sandwich-street-reconstruction-pic" TargetMode="External"/><Relationship Id="rId4" Type="http://schemas.openxmlformats.org/officeDocument/2006/relationships/hyperlink" Target="https://www.partnershipborderstudy.com/reports_us.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ambassadorbridge.com/wp-content/uploads/2022/04/appendix_B_plaza_design.pdf" TargetMode="External"/><Relationship Id="rId7" Type="http://schemas.openxmlformats.org/officeDocument/2006/relationships/hyperlink" Target="https://www.lakeshore.ca/en/living-here/resources/FireServices/Fire-Station-Location-Study--Final-Report.2017.12.11..pdf" TargetMode="External"/><Relationship Id="rId2" Type="http://schemas.openxmlformats.org/officeDocument/2006/relationships/hyperlink" Target="https://decisions.scc-csc.ca/scc-csc/scc-csc/en/item/16279/index.do" TargetMode="External"/><Relationship Id="rId1" Type="http://schemas.openxmlformats.org/officeDocument/2006/relationships/slideLayout" Target="../slideLayouts/slideLayout2.xml"/><Relationship Id="rId6" Type="http://schemas.openxmlformats.org/officeDocument/2006/relationships/hyperlink" Target="https://www.citywindsor.ca/residents/construction/environmental-assessments-master-plans/Prince-Road-Storm-Sewer-Outlet-Environmental-Assessment" TargetMode="External"/><Relationship Id="rId5" Type="http://schemas.openxmlformats.org/officeDocument/2006/relationships/hyperlink" Target="https://www.citywindsor.ca/residents/planning/plans-and-community-information/know-your-community/urban-design/windsor-seen-urban-design-agenda/Huron-Church-Road-Urban-Design-Master-Plan" TargetMode="External"/><Relationship Id="rId4" Type="http://schemas.openxmlformats.org/officeDocument/2006/relationships/hyperlink" Target="https://www.ambassadorbridge.com/wp-content/uploads/2022/04/Updated_EIS_20130306.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citywindsor.ca/documents/events/mayor-and-council/schwartz-report/schwartz%20report%20revisited.pdf" TargetMode="External"/><Relationship Id="rId2" Type="http://schemas.openxmlformats.org/officeDocument/2006/relationships/hyperlink" Target="https://citywindsor.ca/mayor-and-council/schwartz-report/City-of-Windsor-Response-to-DRICP" TargetMode="External"/><Relationship Id="rId1" Type="http://schemas.openxmlformats.org/officeDocument/2006/relationships/slideLayout" Target="../slideLayouts/slideLayout2.xml"/><Relationship Id="rId4" Type="http://schemas.openxmlformats.org/officeDocument/2006/relationships/hyperlink" Target="https://www.countyofessex.ca/en/resident-services/resources/Documents/Essex_Windsor_Regional_Transportation_Master_Pla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4CE6-EC65-53C0-A344-C72687F671BA}"/>
              </a:ext>
            </a:extLst>
          </p:cNvPr>
          <p:cNvSpPr>
            <a:spLocks noGrp="1"/>
          </p:cNvSpPr>
          <p:nvPr>
            <p:ph type="ctrTitle"/>
          </p:nvPr>
        </p:nvSpPr>
        <p:spPr>
          <a:xfrm>
            <a:off x="1524000" y="284163"/>
            <a:ext cx="9144000" cy="2387600"/>
          </a:xfrm>
        </p:spPr>
        <p:txBody>
          <a:bodyPr>
            <a:normAutofit fontScale="90000"/>
          </a:bodyPr>
          <a:lstStyle/>
          <a:p>
            <a:r>
              <a:rPr lang="en-CA" b="1" i="0" dirty="0">
                <a:solidFill>
                  <a:srgbClr val="000000"/>
                </a:solidFill>
                <a:effectLst/>
                <a:latin typeface="avenir-lt-w01_35-light1475496"/>
              </a:rPr>
              <a:t>Bridging to the Future: The Ambassador Bridge - Plans, Innuendo and Rumours</a:t>
            </a:r>
            <a:endParaRPr lang="en-US" dirty="0"/>
          </a:p>
        </p:txBody>
      </p:sp>
      <p:sp>
        <p:nvSpPr>
          <p:cNvPr id="3" name="Subtitle 2">
            <a:extLst>
              <a:ext uri="{FF2B5EF4-FFF2-40B4-BE49-F238E27FC236}">
                <a16:creationId xmlns:a16="http://schemas.microsoft.com/office/drawing/2014/main" id="{E2FF2584-D261-C56C-1EBE-4DBD01DCE5FB}"/>
              </a:ext>
            </a:extLst>
          </p:cNvPr>
          <p:cNvSpPr>
            <a:spLocks noGrp="1"/>
          </p:cNvSpPr>
          <p:nvPr>
            <p:ph type="subTitle" idx="1"/>
          </p:nvPr>
        </p:nvSpPr>
        <p:spPr>
          <a:xfrm>
            <a:off x="1543050" y="5091204"/>
            <a:ext cx="9144000" cy="1655762"/>
          </a:xfrm>
        </p:spPr>
        <p:txBody>
          <a:bodyPr/>
          <a:lstStyle/>
          <a:p>
            <a:endParaRPr lang="en-US" dirty="0"/>
          </a:p>
        </p:txBody>
      </p:sp>
      <p:pic>
        <p:nvPicPr>
          <p:cNvPr id="1026" name="Picture 2" descr="Sat, May 4 - 3:30PM">
            <a:extLst>
              <a:ext uri="{FF2B5EF4-FFF2-40B4-BE49-F238E27FC236}">
                <a16:creationId xmlns:a16="http://schemas.microsoft.com/office/drawing/2014/main" id="{44F5D41D-3ADA-68A0-544A-D982CF4B37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100" y="3103654"/>
            <a:ext cx="9105900" cy="362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561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23F4D-B5C1-C856-1697-E9970F2C5E0D}"/>
              </a:ext>
            </a:extLst>
          </p:cNvPr>
          <p:cNvSpPr>
            <a:spLocks noGrp="1"/>
          </p:cNvSpPr>
          <p:nvPr>
            <p:ph type="title"/>
          </p:nvPr>
        </p:nvSpPr>
        <p:spPr>
          <a:xfrm>
            <a:off x="838200" y="288925"/>
            <a:ext cx="10515600" cy="1325563"/>
          </a:xfrm>
        </p:spPr>
        <p:txBody>
          <a:bodyPr/>
          <a:lstStyle/>
          <a:p>
            <a:r>
              <a:rPr lang="en-US" dirty="0"/>
              <a:t>The Plan</a:t>
            </a:r>
            <a:endParaRPr lang="en-CA" dirty="0"/>
          </a:p>
        </p:txBody>
      </p:sp>
      <p:pic>
        <p:nvPicPr>
          <p:cNvPr id="5" name="Content Placeholder 4">
            <a:extLst>
              <a:ext uri="{FF2B5EF4-FFF2-40B4-BE49-F238E27FC236}">
                <a16:creationId xmlns:a16="http://schemas.microsoft.com/office/drawing/2014/main" id="{1727F718-BE4A-F48E-9357-520B6BCB02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56366" y="1690688"/>
            <a:ext cx="6435634" cy="4351338"/>
          </a:xfrm>
        </p:spPr>
      </p:pic>
      <p:sp>
        <p:nvSpPr>
          <p:cNvPr id="6" name="Content Placeholder 2">
            <a:extLst>
              <a:ext uri="{FF2B5EF4-FFF2-40B4-BE49-F238E27FC236}">
                <a16:creationId xmlns:a16="http://schemas.microsoft.com/office/drawing/2014/main" id="{711F8E6C-E6ED-AA55-7C1D-CC2129660819}"/>
              </a:ext>
            </a:extLst>
          </p:cNvPr>
          <p:cNvSpPr txBox="1">
            <a:spLocks/>
          </p:cNvSpPr>
          <p:nvPr/>
        </p:nvSpPr>
        <p:spPr>
          <a:xfrm>
            <a:off x="838200" y="1489166"/>
            <a:ext cx="4613366" cy="507990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original twin span proposal that was approved in the Orders in Council was really two permits. </a:t>
            </a:r>
          </a:p>
          <a:p>
            <a:pPr lvl="1"/>
            <a:r>
              <a:rPr lang="en-US" dirty="0"/>
              <a:t>One for a bridge</a:t>
            </a:r>
          </a:p>
          <a:p>
            <a:pPr lvl="1"/>
            <a:r>
              <a:rPr lang="en-US" dirty="0"/>
              <a:t>One for a truck plaza</a:t>
            </a:r>
          </a:p>
          <a:p>
            <a:r>
              <a:rPr lang="en-US" dirty="0"/>
              <a:t>It set a series of conditions to move forward. </a:t>
            </a:r>
          </a:p>
          <a:p>
            <a:r>
              <a:rPr lang="en-US" dirty="0"/>
              <a:t>After the second span permit expired the other plaza permit which had no expire remained. </a:t>
            </a:r>
            <a:endParaRPr lang="en-CA" dirty="0"/>
          </a:p>
        </p:txBody>
      </p:sp>
    </p:spTree>
    <p:extLst>
      <p:ext uri="{BB962C8B-B14F-4D97-AF65-F5344CB8AC3E}">
        <p14:creationId xmlns:p14="http://schemas.microsoft.com/office/powerpoint/2010/main" val="108252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3ACC1-270E-529C-830A-EDAD793B1CC4}"/>
              </a:ext>
            </a:extLst>
          </p:cNvPr>
          <p:cNvSpPr>
            <a:spLocks noGrp="1"/>
          </p:cNvSpPr>
          <p:nvPr>
            <p:ph type="title"/>
          </p:nvPr>
        </p:nvSpPr>
        <p:spPr>
          <a:xfrm>
            <a:off x="211183" y="112577"/>
            <a:ext cx="10515600" cy="1325563"/>
          </a:xfrm>
        </p:spPr>
        <p:txBody>
          <a:bodyPr/>
          <a:lstStyle/>
          <a:p>
            <a:r>
              <a:rPr lang="en-US" dirty="0"/>
              <a:t>The Requirements </a:t>
            </a:r>
            <a:endParaRPr lang="en-CA" dirty="0"/>
          </a:p>
        </p:txBody>
      </p:sp>
      <p:sp>
        <p:nvSpPr>
          <p:cNvPr id="3" name="Content Placeholder 2">
            <a:extLst>
              <a:ext uri="{FF2B5EF4-FFF2-40B4-BE49-F238E27FC236}">
                <a16:creationId xmlns:a16="http://schemas.microsoft.com/office/drawing/2014/main" id="{9B1C7ACE-02C5-118B-78FC-F9FA11F4E1FA}"/>
              </a:ext>
            </a:extLst>
          </p:cNvPr>
          <p:cNvSpPr>
            <a:spLocks noGrp="1"/>
          </p:cNvSpPr>
          <p:nvPr>
            <p:ph idx="1"/>
          </p:nvPr>
        </p:nvSpPr>
        <p:spPr>
          <a:xfrm>
            <a:off x="476250" y="1323840"/>
            <a:ext cx="5486400" cy="4738823"/>
          </a:xfrm>
        </p:spPr>
        <p:txBody>
          <a:bodyPr>
            <a:normAutofit fontScale="85000" lnSpcReduction="20000"/>
          </a:bodyPr>
          <a:lstStyle/>
          <a:p>
            <a:pPr marL="0" indent="0">
              <a:buNone/>
            </a:pPr>
            <a:r>
              <a:rPr lang="en-US" dirty="0"/>
              <a:t>The following are several requirements and negotiation points set out or have been publicly discussed or rumored under the </a:t>
            </a:r>
            <a:r>
              <a:rPr lang="en-US" b="1" u="sng" dirty="0"/>
              <a:t>original permit</a:t>
            </a:r>
            <a:r>
              <a:rPr lang="en-US" b="1" dirty="0"/>
              <a:t> </a:t>
            </a:r>
            <a:r>
              <a:rPr lang="en-US" dirty="0"/>
              <a:t>for the twin span, we do not know if these elements remain part of negotiations related to the plaza. </a:t>
            </a:r>
          </a:p>
          <a:p>
            <a:r>
              <a:rPr lang="en-US" dirty="0"/>
              <a:t>Sandwich Town Community Benefit Fund ~$20 million </a:t>
            </a:r>
          </a:p>
          <a:p>
            <a:r>
              <a:rPr lang="en-US" dirty="0"/>
              <a:t>Relocate the Fire State from College Ave. to West of Huron Church Road. </a:t>
            </a:r>
          </a:p>
          <a:p>
            <a:r>
              <a:rPr lang="en-US" dirty="0"/>
              <a:t>Compensate the City of Infrastructure under the bridge/plaza footprint.</a:t>
            </a:r>
          </a:p>
          <a:p>
            <a:r>
              <a:rPr lang="en-US" dirty="0"/>
              <a:t>Road resurfacing and improvements following full construction. </a:t>
            </a:r>
          </a:p>
        </p:txBody>
      </p:sp>
      <p:pic>
        <p:nvPicPr>
          <p:cNvPr id="5" name="Picture 4" descr="A road next to grass&#10;&#10;Description automatically generated">
            <a:extLst>
              <a:ext uri="{FF2B5EF4-FFF2-40B4-BE49-F238E27FC236}">
                <a16:creationId xmlns:a16="http://schemas.microsoft.com/office/drawing/2014/main" id="{5C2CF537-FFCC-A309-BCC0-B2A9CDF485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125064" y="1325359"/>
            <a:ext cx="4229099" cy="1904773"/>
          </a:xfrm>
          <a:prstGeom prst="rect">
            <a:avLst/>
          </a:prstGeom>
        </p:spPr>
      </p:pic>
      <p:pic>
        <p:nvPicPr>
          <p:cNvPr id="7" name="Picture 6" descr="A road with grass and trees&#10;&#10;Description automatically generated">
            <a:extLst>
              <a:ext uri="{FF2B5EF4-FFF2-40B4-BE49-F238E27FC236}">
                <a16:creationId xmlns:a16="http://schemas.microsoft.com/office/drawing/2014/main" id="{1FD3606B-1E61-209A-5120-5BF8A7549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9900" y="4580254"/>
            <a:ext cx="5981700" cy="2691765"/>
          </a:xfrm>
          <a:prstGeom prst="rect">
            <a:avLst/>
          </a:prstGeom>
        </p:spPr>
      </p:pic>
    </p:spTree>
    <p:extLst>
      <p:ext uri="{BB962C8B-B14F-4D97-AF65-F5344CB8AC3E}">
        <p14:creationId xmlns:p14="http://schemas.microsoft.com/office/powerpoint/2010/main" val="2869668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9C08A-32CB-550A-A9A9-EDB13209086E}"/>
              </a:ext>
            </a:extLst>
          </p:cNvPr>
          <p:cNvSpPr>
            <a:spLocks noGrp="1"/>
          </p:cNvSpPr>
          <p:nvPr>
            <p:ph type="title"/>
          </p:nvPr>
        </p:nvSpPr>
        <p:spPr>
          <a:xfrm>
            <a:off x="89263" y="18255"/>
            <a:ext cx="10515600" cy="1325563"/>
          </a:xfrm>
        </p:spPr>
        <p:txBody>
          <a:bodyPr/>
          <a:lstStyle/>
          <a:p>
            <a:r>
              <a:rPr lang="en-US" dirty="0"/>
              <a:t>The Requirements </a:t>
            </a:r>
            <a:endParaRPr lang="en-CA" dirty="0"/>
          </a:p>
        </p:txBody>
      </p:sp>
      <p:sp>
        <p:nvSpPr>
          <p:cNvPr id="3" name="Content Placeholder 2">
            <a:extLst>
              <a:ext uri="{FF2B5EF4-FFF2-40B4-BE49-F238E27FC236}">
                <a16:creationId xmlns:a16="http://schemas.microsoft.com/office/drawing/2014/main" id="{8684C632-41C4-6764-E548-E563FE556BE7}"/>
              </a:ext>
            </a:extLst>
          </p:cNvPr>
          <p:cNvSpPr>
            <a:spLocks noGrp="1"/>
          </p:cNvSpPr>
          <p:nvPr>
            <p:ph idx="1"/>
          </p:nvPr>
        </p:nvSpPr>
        <p:spPr>
          <a:xfrm>
            <a:off x="400050" y="1343818"/>
            <a:ext cx="7267575" cy="4833145"/>
          </a:xfrm>
        </p:spPr>
        <p:txBody>
          <a:bodyPr/>
          <a:lstStyle/>
          <a:p>
            <a:r>
              <a:rPr lang="en-US" dirty="0"/>
              <a:t>Closing of Donnelly and Peter Street under the bridge to traffic. </a:t>
            </a:r>
          </a:p>
          <a:p>
            <a:r>
              <a:rPr lang="en-US" dirty="0"/>
              <a:t>Closing of Huron Church Road under the bridge as well as north bound access to Wyandotte St. via Patricia. </a:t>
            </a:r>
          </a:p>
          <a:p>
            <a:r>
              <a:rPr lang="en-US" dirty="0"/>
              <a:t>Possibly closing Riverside Drive and realignment with University Ave under the Bridge.  </a:t>
            </a:r>
          </a:p>
          <a:p>
            <a:r>
              <a:rPr lang="en-US" dirty="0"/>
              <a:t>Removal residential properties in the footprint of the future span and plaza as well as “buffer” areas. </a:t>
            </a:r>
            <a:endParaRPr lang="en-CA" dirty="0"/>
          </a:p>
        </p:txBody>
      </p:sp>
      <p:pic>
        <p:nvPicPr>
          <p:cNvPr id="5" name="Picture 4" descr="A road with trees in the background&#10;&#10;Description automatically generated">
            <a:extLst>
              <a:ext uri="{FF2B5EF4-FFF2-40B4-BE49-F238E27FC236}">
                <a16:creationId xmlns:a16="http://schemas.microsoft.com/office/drawing/2014/main" id="{FE7F6C82-2288-B4EF-AE2A-02D2565241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1925" y="780964"/>
            <a:ext cx="4410075" cy="1986284"/>
          </a:xfrm>
          <a:prstGeom prst="rect">
            <a:avLst/>
          </a:prstGeom>
        </p:spPr>
      </p:pic>
    </p:spTree>
    <p:extLst>
      <p:ext uri="{BB962C8B-B14F-4D97-AF65-F5344CB8AC3E}">
        <p14:creationId xmlns:p14="http://schemas.microsoft.com/office/powerpoint/2010/main" val="186577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61C68-53F2-E0DA-AED9-27A320D3B463}"/>
              </a:ext>
            </a:extLst>
          </p:cNvPr>
          <p:cNvSpPr>
            <a:spLocks noGrp="1"/>
          </p:cNvSpPr>
          <p:nvPr>
            <p:ph type="title"/>
          </p:nvPr>
        </p:nvSpPr>
        <p:spPr>
          <a:xfrm>
            <a:off x="219891" y="95159"/>
            <a:ext cx="10515600" cy="1325563"/>
          </a:xfrm>
        </p:spPr>
        <p:txBody>
          <a:bodyPr/>
          <a:lstStyle/>
          <a:p>
            <a:r>
              <a:rPr lang="en-US" dirty="0"/>
              <a:t>The Other Rumored Requirements or Parts of the Project</a:t>
            </a:r>
            <a:endParaRPr lang="en-CA" dirty="0"/>
          </a:p>
        </p:txBody>
      </p:sp>
      <p:sp>
        <p:nvSpPr>
          <p:cNvPr id="3" name="Content Placeholder 2">
            <a:extLst>
              <a:ext uri="{FF2B5EF4-FFF2-40B4-BE49-F238E27FC236}">
                <a16:creationId xmlns:a16="http://schemas.microsoft.com/office/drawing/2014/main" id="{ABD08F02-0BD6-880B-8943-6593322258CB}"/>
              </a:ext>
            </a:extLst>
          </p:cNvPr>
          <p:cNvSpPr>
            <a:spLocks noGrp="1"/>
          </p:cNvSpPr>
          <p:nvPr>
            <p:ph idx="1"/>
          </p:nvPr>
        </p:nvSpPr>
        <p:spPr>
          <a:xfrm>
            <a:off x="125487" y="1771360"/>
            <a:ext cx="6897883" cy="4565876"/>
          </a:xfrm>
        </p:spPr>
        <p:txBody>
          <a:bodyPr>
            <a:normAutofit fontScale="92500" lnSpcReduction="10000"/>
          </a:bodyPr>
          <a:lstStyle/>
          <a:p>
            <a:r>
              <a:rPr lang="en-US" dirty="0"/>
              <a:t>Beyond the specifically articulated arguments there is lots of discussion and rumors about other elements at play. </a:t>
            </a:r>
          </a:p>
          <a:p>
            <a:pPr lvl="1"/>
            <a:r>
              <a:rPr lang="en-US" dirty="0"/>
              <a:t>Many of the boarded-up properties beyond the scope of the plaza go beyond the footprint of the project but have been mentioned as part of land swaps? </a:t>
            </a:r>
          </a:p>
          <a:p>
            <a:pPr lvl="1"/>
            <a:r>
              <a:rPr lang="en-US" dirty="0"/>
              <a:t>The </a:t>
            </a:r>
            <a:r>
              <a:rPr lang="en-US" dirty="0">
                <a:hlinkClick r:id="rId2"/>
              </a:rPr>
              <a:t>Abars Properties </a:t>
            </a:r>
            <a:r>
              <a:rPr lang="en-US" dirty="0"/>
              <a:t>at the end of Lauzon Road does West End land trade for that? </a:t>
            </a:r>
          </a:p>
          <a:p>
            <a:pPr lvl="1"/>
            <a:r>
              <a:rPr lang="en-CA" dirty="0"/>
              <a:t>The fate/sale of the McDonalds property and whether or not it has occurred?</a:t>
            </a:r>
          </a:p>
          <a:p>
            <a:pPr lvl="1"/>
            <a:r>
              <a:rPr lang="en-CA" dirty="0"/>
              <a:t>Questions about the University’s Label Building?</a:t>
            </a:r>
          </a:p>
          <a:p>
            <a:pPr lvl="1"/>
            <a:r>
              <a:rPr lang="en-CA" dirty="0"/>
              <a:t>A new bypass road on the West-Side of Huron Church? </a:t>
            </a:r>
          </a:p>
          <a:p>
            <a:pPr lvl="1"/>
            <a:endParaRPr lang="en-CA" dirty="0"/>
          </a:p>
        </p:txBody>
      </p:sp>
      <p:pic>
        <p:nvPicPr>
          <p:cNvPr id="5" name="Picture 4" descr="A two story building with a few windows&#10;&#10;Description automatically generated with medium confidence">
            <a:extLst>
              <a:ext uri="{FF2B5EF4-FFF2-40B4-BE49-F238E27FC236}">
                <a16:creationId xmlns:a16="http://schemas.microsoft.com/office/drawing/2014/main" id="{7FDDF2E3-D5F8-827E-09D7-484421D75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8442" y="1690351"/>
            <a:ext cx="4961107" cy="2232498"/>
          </a:xfrm>
          <a:prstGeom prst="rect">
            <a:avLst/>
          </a:prstGeom>
        </p:spPr>
      </p:pic>
    </p:spTree>
    <p:extLst>
      <p:ext uri="{BB962C8B-B14F-4D97-AF65-F5344CB8AC3E}">
        <p14:creationId xmlns:p14="http://schemas.microsoft.com/office/powerpoint/2010/main" val="1856042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60CB-C0E8-355F-50FB-5B05BC3B0B3C}"/>
              </a:ext>
            </a:extLst>
          </p:cNvPr>
          <p:cNvSpPr>
            <a:spLocks noGrp="1"/>
          </p:cNvSpPr>
          <p:nvPr>
            <p:ph type="title"/>
          </p:nvPr>
        </p:nvSpPr>
        <p:spPr/>
        <p:txBody>
          <a:bodyPr/>
          <a:lstStyle/>
          <a:p>
            <a:r>
              <a:rPr lang="en-US" dirty="0"/>
              <a:t>Let’s Get Windsor Moving Strategy 2004</a:t>
            </a:r>
            <a:endParaRPr lang="en-CA" dirty="0"/>
          </a:p>
        </p:txBody>
      </p:sp>
      <p:sp>
        <p:nvSpPr>
          <p:cNvPr id="3" name="Content Placeholder 2">
            <a:extLst>
              <a:ext uri="{FF2B5EF4-FFF2-40B4-BE49-F238E27FC236}">
                <a16:creationId xmlns:a16="http://schemas.microsoft.com/office/drawing/2014/main" id="{23D26E21-D58F-3353-13C8-330EAA1DCF20}"/>
              </a:ext>
            </a:extLst>
          </p:cNvPr>
          <p:cNvSpPr>
            <a:spLocks noGrp="1"/>
          </p:cNvSpPr>
          <p:nvPr>
            <p:ph idx="1"/>
          </p:nvPr>
        </p:nvSpPr>
        <p:spPr>
          <a:xfrm>
            <a:off x="317241" y="1690688"/>
            <a:ext cx="10328987" cy="4486275"/>
          </a:xfrm>
        </p:spPr>
        <p:txBody>
          <a:bodyPr>
            <a:normAutofit fontScale="55000" lnSpcReduction="20000"/>
          </a:bodyPr>
          <a:lstStyle/>
          <a:p>
            <a:pPr marL="0" indent="0" algn="l">
              <a:buNone/>
            </a:pPr>
            <a:r>
              <a:rPr lang="en-CA" b="0" i="0" dirty="0">
                <a:solidFill>
                  <a:srgbClr val="333333"/>
                </a:solidFill>
                <a:effectLst/>
                <a:highlight>
                  <a:srgbClr val="FFFFFF"/>
                </a:highlight>
                <a:latin typeface="Noto Sans" panose="020B0502040504020204" pitchFamily="34" charset="0"/>
              </a:rPr>
              <a:t>Projects announced under the LGWEM strategy in 2004 include:</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a pedestrian overpass over Huron Church Road south of Tecumseh Road;</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intersection improvements on Highway 3 at Walker Road and Outer Drive;</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intersection improvements to Huron Church Road at Industrial Drive;</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improvements to County Road 19 north of County Road 22 to the VIA Rail Line;</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Intelligent Transportation Systems projects including cameras, changeable message signs, and portable message systems;</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an Environmental Assessment and Preliminary Design Study to identify improvements to Essex County Road 19;</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road-rail grade separations on Walker Road and Howard Avenue at the CPR tracks;</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improvements to the Detroit-Windsor Truck Ferry facilities;</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improvements to County Road 22;</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improvements to Highway 401; and</a:t>
            </a:r>
          </a:p>
          <a:p>
            <a:pPr algn="l">
              <a:buFont typeface="Arial" panose="020B0604020202020204" pitchFamily="34" charset="0"/>
              <a:buChar char="•"/>
            </a:pPr>
            <a:r>
              <a:rPr lang="en-CA" b="0" i="0" dirty="0">
                <a:solidFill>
                  <a:srgbClr val="333333"/>
                </a:solidFill>
                <a:effectLst/>
                <a:highlight>
                  <a:srgbClr val="FFFFFF"/>
                </a:highlight>
                <a:latin typeface="Noto Sans" panose="020B0502040504020204" pitchFamily="34" charset="0"/>
              </a:rPr>
              <a:t>improvements to the Canadian plaza of the Windsor-Detroit Tunnel.</a:t>
            </a:r>
          </a:p>
          <a:p>
            <a:endParaRPr lang="en-CA" dirty="0"/>
          </a:p>
          <a:p>
            <a:pPr marL="0" indent="0">
              <a:buNone/>
            </a:pPr>
            <a:r>
              <a:rPr lang="en-CA" dirty="0"/>
              <a:t>An update was done in 2008 that began to plan for a new border crossing. This led to the DRIC and the so called Schultz Plan </a:t>
            </a:r>
          </a:p>
        </p:txBody>
      </p:sp>
    </p:spTree>
    <p:extLst>
      <p:ext uri="{BB962C8B-B14F-4D97-AF65-F5344CB8AC3E}">
        <p14:creationId xmlns:p14="http://schemas.microsoft.com/office/powerpoint/2010/main" val="3692574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3722E-6DDB-FD1E-41AA-F01709715EA8}"/>
              </a:ext>
            </a:extLst>
          </p:cNvPr>
          <p:cNvSpPr>
            <a:spLocks noGrp="1"/>
          </p:cNvSpPr>
          <p:nvPr>
            <p:ph type="title"/>
          </p:nvPr>
        </p:nvSpPr>
        <p:spPr/>
        <p:txBody>
          <a:bodyPr/>
          <a:lstStyle/>
          <a:p>
            <a:r>
              <a:rPr lang="en-US" dirty="0"/>
              <a:t>Implications of LGWMS</a:t>
            </a:r>
            <a:endParaRPr lang="en-CA" dirty="0"/>
          </a:p>
        </p:txBody>
      </p:sp>
      <p:sp>
        <p:nvSpPr>
          <p:cNvPr id="3" name="Content Placeholder 2">
            <a:extLst>
              <a:ext uri="{FF2B5EF4-FFF2-40B4-BE49-F238E27FC236}">
                <a16:creationId xmlns:a16="http://schemas.microsoft.com/office/drawing/2014/main" id="{69C01F3B-A249-7A1B-0916-B24BF0AFDBF3}"/>
              </a:ext>
            </a:extLst>
          </p:cNvPr>
          <p:cNvSpPr>
            <a:spLocks noGrp="1"/>
          </p:cNvSpPr>
          <p:nvPr>
            <p:ph idx="1"/>
          </p:nvPr>
        </p:nvSpPr>
        <p:spPr>
          <a:xfrm>
            <a:off x="511628" y="1690688"/>
            <a:ext cx="10515600" cy="4351338"/>
          </a:xfrm>
        </p:spPr>
        <p:txBody>
          <a:bodyPr/>
          <a:lstStyle/>
          <a:p>
            <a:r>
              <a:rPr lang="en-US" dirty="0"/>
              <a:t>This plan had many elements the EA on County Rd 19 (Manning Road) explored the potential widening of that road to 4 lanes – connecting 401 to EC Row. </a:t>
            </a:r>
          </a:p>
          <a:p>
            <a:pPr lvl="1"/>
            <a:r>
              <a:rPr lang="en-US" dirty="0"/>
              <a:t>This was the foundation for a number study routes for the eventual DRIC project that saw trucks going from 401 down Manning to EC Row then to an eventual crossing point. </a:t>
            </a:r>
          </a:p>
          <a:p>
            <a:pPr lvl="1"/>
            <a:r>
              <a:rPr lang="en-US" dirty="0"/>
              <a:t>These studies help lead to the basis the Ambassador Bridge Twin proposal with trucks getting off EC Row at Huron Church Road. The Ambas</a:t>
            </a:r>
            <a:endParaRPr lang="en-CA" dirty="0"/>
          </a:p>
        </p:txBody>
      </p:sp>
    </p:spTree>
    <p:extLst>
      <p:ext uri="{BB962C8B-B14F-4D97-AF65-F5344CB8AC3E}">
        <p14:creationId xmlns:p14="http://schemas.microsoft.com/office/powerpoint/2010/main" val="455979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D347-A7D9-BE3A-4CB2-ACF61261A48D}"/>
              </a:ext>
            </a:extLst>
          </p:cNvPr>
          <p:cNvSpPr>
            <a:spLocks noGrp="1"/>
          </p:cNvSpPr>
          <p:nvPr>
            <p:ph type="title"/>
          </p:nvPr>
        </p:nvSpPr>
        <p:spPr/>
        <p:txBody>
          <a:bodyPr/>
          <a:lstStyle/>
          <a:p>
            <a:r>
              <a:rPr lang="en-US" dirty="0"/>
              <a:t>Pedestrian Bridge to Chapter 11 Lawsuit</a:t>
            </a:r>
            <a:endParaRPr lang="en-CA" dirty="0"/>
          </a:p>
        </p:txBody>
      </p:sp>
      <p:pic>
        <p:nvPicPr>
          <p:cNvPr id="5" name="Content Placeholder 4" descr="A person walking on a street corner&#10;&#10;Description automatically generated">
            <a:extLst>
              <a:ext uri="{FF2B5EF4-FFF2-40B4-BE49-F238E27FC236}">
                <a16:creationId xmlns:a16="http://schemas.microsoft.com/office/drawing/2014/main" id="{ED8A7F8B-D248-A9D6-C807-037D5351C9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1659" y="4023835"/>
            <a:ext cx="7568682" cy="2700719"/>
          </a:xfrm>
        </p:spPr>
      </p:pic>
      <p:sp>
        <p:nvSpPr>
          <p:cNvPr id="6" name="Content Placeholder 2">
            <a:extLst>
              <a:ext uri="{FF2B5EF4-FFF2-40B4-BE49-F238E27FC236}">
                <a16:creationId xmlns:a16="http://schemas.microsoft.com/office/drawing/2014/main" id="{A98038D5-6EA5-F79C-8522-35EA990AA367}"/>
              </a:ext>
            </a:extLst>
          </p:cNvPr>
          <p:cNvSpPr txBox="1">
            <a:spLocks/>
          </p:cNvSpPr>
          <p:nvPr/>
        </p:nvSpPr>
        <p:spPr>
          <a:xfrm>
            <a:off x="317242" y="1690689"/>
            <a:ext cx="11625942" cy="3319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dirty="0">
                <a:solidFill>
                  <a:srgbClr val="333333"/>
                </a:solidFill>
                <a:highlight>
                  <a:srgbClr val="FFFFFF"/>
                </a:highlight>
                <a:latin typeface="Noto Sans" panose="020B0502040504020204" pitchFamily="34" charset="0"/>
              </a:rPr>
              <a:t>You will note that in the LGWMS a pedestrian overpass south of Tecumseh Road was proposed. But then ended up across from Assumption High School.  Traffic measures like the placement of this were part of the basis of a Chapter 11 NAFTA Lawsuit against the government of Canada. </a:t>
            </a:r>
          </a:p>
          <a:p>
            <a:endParaRPr lang="en-CA" dirty="0"/>
          </a:p>
        </p:txBody>
      </p:sp>
    </p:spTree>
    <p:extLst>
      <p:ext uri="{BB962C8B-B14F-4D97-AF65-F5344CB8AC3E}">
        <p14:creationId xmlns:p14="http://schemas.microsoft.com/office/powerpoint/2010/main" val="271852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DE77C-64A9-F07F-6879-CE305AC4751E}"/>
              </a:ext>
            </a:extLst>
          </p:cNvPr>
          <p:cNvSpPr>
            <a:spLocks noGrp="1"/>
          </p:cNvSpPr>
          <p:nvPr>
            <p:ph type="title"/>
          </p:nvPr>
        </p:nvSpPr>
        <p:spPr>
          <a:xfrm>
            <a:off x="838200" y="365125"/>
            <a:ext cx="4933950" cy="1325563"/>
          </a:xfrm>
        </p:spPr>
        <p:txBody>
          <a:bodyPr/>
          <a:lstStyle/>
          <a:p>
            <a:r>
              <a:rPr lang="en-US" dirty="0"/>
              <a:t>A Train Tunnel/Overpass ?</a:t>
            </a:r>
            <a:endParaRPr lang="en-CA" dirty="0"/>
          </a:p>
        </p:txBody>
      </p:sp>
      <p:pic>
        <p:nvPicPr>
          <p:cNvPr id="7" name="Picture 6" descr="A train tracks on a road&#10;&#10;Description automatically generated">
            <a:extLst>
              <a:ext uri="{FF2B5EF4-FFF2-40B4-BE49-F238E27FC236}">
                <a16:creationId xmlns:a16="http://schemas.microsoft.com/office/drawing/2014/main" id="{D40D909E-4936-3019-3C1C-8382676AA9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71967" y="3545164"/>
            <a:ext cx="3872304" cy="1744074"/>
          </a:xfrm>
          <a:prstGeom prst="rect">
            <a:avLst/>
          </a:prstGeom>
        </p:spPr>
      </p:pic>
      <p:sp>
        <p:nvSpPr>
          <p:cNvPr id="9" name="Content Placeholder 8">
            <a:extLst>
              <a:ext uri="{FF2B5EF4-FFF2-40B4-BE49-F238E27FC236}">
                <a16:creationId xmlns:a16="http://schemas.microsoft.com/office/drawing/2014/main" id="{FD1C876B-F63F-E205-341F-EAE2872D8528}"/>
              </a:ext>
            </a:extLst>
          </p:cNvPr>
          <p:cNvSpPr>
            <a:spLocks noGrp="1"/>
          </p:cNvSpPr>
          <p:nvPr>
            <p:ph idx="1"/>
          </p:nvPr>
        </p:nvSpPr>
        <p:spPr>
          <a:xfrm>
            <a:off x="838200" y="2141537"/>
            <a:ext cx="8724088" cy="4351338"/>
          </a:xfrm>
        </p:spPr>
        <p:txBody>
          <a:bodyPr>
            <a:normAutofit lnSpcReduction="10000"/>
          </a:bodyPr>
          <a:lstStyle/>
          <a:p>
            <a:r>
              <a:rPr lang="en-US" dirty="0"/>
              <a:t>In 2008 a Community Based Rails Strategy was undertaken by the City of Windsor/Transport Canada that looked at the rail networks in the city and it’s impacts.. </a:t>
            </a:r>
          </a:p>
          <a:p>
            <a:r>
              <a:rPr lang="en-US" dirty="0"/>
              <a:t>In the Strategy they assess which level grade crossing had highest usage and most impact from Rail Transport. The above crossings according to the “exposure index” to justify potential modification from at rail crossing. </a:t>
            </a:r>
          </a:p>
          <a:p>
            <a:pPr lvl="1"/>
            <a:r>
              <a:rPr lang="en-US" dirty="0"/>
              <a:t>Note Walker Rd was already under construction at the time of the study. </a:t>
            </a:r>
            <a:endParaRPr lang="en-CA" dirty="0"/>
          </a:p>
        </p:txBody>
      </p:sp>
      <p:pic>
        <p:nvPicPr>
          <p:cNvPr id="12" name="Picture 11">
            <a:extLst>
              <a:ext uri="{FF2B5EF4-FFF2-40B4-BE49-F238E27FC236}">
                <a16:creationId xmlns:a16="http://schemas.microsoft.com/office/drawing/2014/main" id="{B6D295A2-D07C-C006-C5E2-E50F176A4BCD}"/>
              </a:ext>
            </a:extLst>
          </p:cNvPr>
          <p:cNvPicPr>
            <a:picLocks noChangeAspect="1"/>
          </p:cNvPicPr>
          <p:nvPr/>
        </p:nvPicPr>
        <p:blipFill>
          <a:blip r:embed="rId3"/>
          <a:stretch>
            <a:fillRect/>
          </a:stretch>
        </p:blipFill>
        <p:spPr>
          <a:xfrm>
            <a:off x="5976430" y="80052"/>
            <a:ext cx="7582829" cy="1895707"/>
          </a:xfrm>
          <a:prstGeom prst="rect">
            <a:avLst/>
          </a:prstGeom>
        </p:spPr>
      </p:pic>
    </p:spTree>
    <p:extLst>
      <p:ext uri="{BB962C8B-B14F-4D97-AF65-F5344CB8AC3E}">
        <p14:creationId xmlns:p14="http://schemas.microsoft.com/office/powerpoint/2010/main" val="351855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CDC7-49B0-8D9D-D885-6B037E7043D3}"/>
              </a:ext>
            </a:extLst>
          </p:cNvPr>
          <p:cNvSpPr>
            <a:spLocks noGrp="1"/>
          </p:cNvSpPr>
          <p:nvPr>
            <p:ph type="title"/>
          </p:nvPr>
        </p:nvSpPr>
        <p:spPr>
          <a:xfrm>
            <a:off x="390917" y="106690"/>
            <a:ext cx="5479719" cy="664835"/>
          </a:xfrm>
        </p:spPr>
        <p:txBody>
          <a:bodyPr anchor="b">
            <a:normAutofit/>
          </a:bodyPr>
          <a:lstStyle/>
          <a:p>
            <a:r>
              <a:rPr lang="en-US" sz="3200" dirty="0"/>
              <a:t>The By-Pass</a:t>
            </a:r>
            <a:endParaRPr lang="en-CA" sz="3200" dirty="0"/>
          </a:p>
        </p:txBody>
      </p:sp>
      <p:sp>
        <p:nvSpPr>
          <p:cNvPr id="3" name="Content Placeholder 2">
            <a:extLst>
              <a:ext uri="{FF2B5EF4-FFF2-40B4-BE49-F238E27FC236}">
                <a16:creationId xmlns:a16="http://schemas.microsoft.com/office/drawing/2014/main" id="{DDD76AF7-59F5-76E3-423A-22106115B3F7}"/>
              </a:ext>
            </a:extLst>
          </p:cNvPr>
          <p:cNvSpPr>
            <a:spLocks noGrp="1"/>
          </p:cNvSpPr>
          <p:nvPr>
            <p:ph idx="1"/>
          </p:nvPr>
        </p:nvSpPr>
        <p:spPr>
          <a:xfrm>
            <a:off x="390918" y="924129"/>
            <a:ext cx="5965494" cy="5057180"/>
          </a:xfrm>
        </p:spPr>
        <p:txBody>
          <a:bodyPr anchor="t">
            <a:normAutofit/>
          </a:bodyPr>
          <a:lstStyle/>
          <a:p>
            <a:r>
              <a:rPr lang="en-US" sz="2000" dirty="0"/>
              <a:t>One of the common theories in the West End is a bypass highway that would create a “Sandwich Town Island” or Sandwich Town would be “Sandwiched” between two bridges and a highway</a:t>
            </a:r>
          </a:p>
          <a:p>
            <a:pPr lvl="1"/>
            <a:r>
              <a:rPr lang="en-US" sz="1600" dirty="0"/>
              <a:t>A bridge (Gordie) to bridge (Ambassador) with a by-pass highway connecting the two! </a:t>
            </a:r>
          </a:p>
          <a:p>
            <a:r>
              <a:rPr lang="en-US" sz="2000" dirty="0"/>
              <a:t>The actual by-pass route was never fully articulated in any public planning document (that I could find), but 3 rumored routes certainly have floated through the neighbourhood:</a:t>
            </a:r>
          </a:p>
          <a:p>
            <a:pPr lvl="1"/>
            <a:r>
              <a:rPr lang="en-US" sz="1600" dirty="0"/>
              <a:t>Down College aver then unclear to where. </a:t>
            </a:r>
          </a:p>
          <a:p>
            <a:pPr lvl="1"/>
            <a:r>
              <a:rPr lang="en-US" sz="1600" dirty="0"/>
              <a:t>A parallel the ETR Tracks and hydro corridor</a:t>
            </a:r>
          </a:p>
          <a:p>
            <a:pPr lvl="1"/>
            <a:r>
              <a:rPr lang="en-US" sz="1600" dirty="0"/>
              <a:t>Down Bloomfield Road through the existing neighbourhood </a:t>
            </a:r>
          </a:p>
          <a:p>
            <a:pPr lvl="1"/>
            <a:endParaRPr lang="en-CA" sz="1600" dirty="0"/>
          </a:p>
        </p:txBody>
      </p:sp>
      <p:grpSp>
        <p:nvGrpSpPr>
          <p:cNvPr id="10" name="Group 9">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a:extLst>
              <a:ext uri="{FF2B5EF4-FFF2-40B4-BE49-F238E27FC236}">
                <a16:creationId xmlns:a16="http://schemas.microsoft.com/office/drawing/2014/main" id="{4729A58F-F714-E33B-8802-4C280E10B99B}"/>
              </a:ext>
            </a:extLst>
          </p:cNvPr>
          <p:cNvPicPr>
            <a:picLocks noChangeAspect="1"/>
          </p:cNvPicPr>
          <p:nvPr/>
        </p:nvPicPr>
        <p:blipFill>
          <a:blip r:embed="rId2"/>
          <a:stretch>
            <a:fillRect/>
          </a:stretch>
        </p:blipFill>
        <p:spPr>
          <a:xfrm>
            <a:off x="6526474" y="439107"/>
            <a:ext cx="4886325" cy="5614841"/>
          </a:xfrm>
          <a:prstGeom prst="rect">
            <a:avLst/>
          </a:prstGeom>
        </p:spPr>
      </p:pic>
    </p:spTree>
    <p:extLst>
      <p:ext uri="{BB962C8B-B14F-4D97-AF65-F5344CB8AC3E}">
        <p14:creationId xmlns:p14="http://schemas.microsoft.com/office/powerpoint/2010/main" val="3866791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7459-0337-EB14-AA5A-91DB32D5CD93}"/>
              </a:ext>
            </a:extLst>
          </p:cNvPr>
          <p:cNvSpPr>
            <a:spLocks noGrp="1"/>
          </p:cNvSpPr>
          <p:nvPr>
            <p:ph type="title"/>
          </p:nvPr>
        </p:nvSpPr>
        <p:spPr/>
        <p:txBody>
          <a:bodyPr/>
          <a:lstStyle/>
          <a:p>
            <a:r>
              <a:rPr lang="en-US" dirty="0"/>
              <a:t>By-Pass College Ave</a:t>
            </a:r>
            <a:endParaRPr lang="en-CA" dirty="0"/>
          </a:p>
        </p:txBody>
      </p:sp>
      <p:sp>
        <p:nvSpPr>
          <p:cNvPr id="3" name="Content Placeholder 2">
            <a:extLst>
              <a:ext uri="{FF2B5EF4-FFF2-40B4-BE49-F238E27FC236}">
                <a16:creationId xmlns:a16="http://schemas.microsoft.com/office/drawing/2014/main" id="{7767A012-6C87-2F05-D3C7-381DF1C412E2}"/>
              </a:ext>
            </a:extLst>
          </p:cNvPr>
          <p:cNvSpPr>
            <a:spLocks noGrp="1"/>
          </p:cNvSpPr>
          <p:nvPr>
            <p:ph idx="1"/>
          </p:nvPr>
        </p:nvSpPr>
        <p:spPr>
          <a:xfrm>
            <a:off x="838199" y="1825625"/>
            <a:ext cx="6346371" cy="4351338"/>
          </a:xfrm>
        </p:spPr>
        <p:txBody>
          <a:bodyPr>
            <a:normAutofit/>
          </a:bodyPr>
          <a:lstStyle/>
          <a:p>
            <a:r>
              <a:rPr lang="en-US" dirty="0"/>
              <a:t>College Ave is possible but faces challenges. </a:t>
            </a:r>
          </a:p>
          <a:p>
            <a:pPr lvl="1"/>
            <a:r>
              <a:rPr lang="en-US" dirty="0"/>
              <a:t>Road dead-ends at Prince. </a:t>
            </a:r>
          </a:p>
          <a:p>
            <a:pPr lvl="1"/>
            <a:r>
              <a:rPr lang="en-US" dirty="0"/>
              <a:t>No signalized intersections between College and HGPW. </a:t>
            </a:r>
          </a:p>
          <a:p>
            <a:r>
              <a:rPr lang="en-US" dirty="0"/>
              <a:t>Significant investment in park land and WECHC building built </a:t>
            </a:r>
            <a:endParaRPr lang="en-CA" dirty="0"/>
          </a:p>
        </p:txBody>
      </p:sp>
      <p:pic>
        <p:nvPicPr>
          <p:cNvPr id="5" name="Picture 4" descr="A road with grass and trees&#10;&#10;Description automatically generated">
            <a:extLst>
              <a:ext uri="{FF2B5EF4-FFF2-40B4-BE49-F238E27FC236}">
                <a16:creationId xmlns:a16="http://schemas.microsoft.com/office/drawing/2014/main" id="{27EF3412-E824-B47D-7305-49FB714976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218590" y="1884589"/>
            <a:ext cx="6857999" cy="3088821"/>
          </a:xfrm>
          <a:prstGeom prst="rect">
            <a:avLst/>
          </a:prstGeom>
        </p:spPr>
      </p:pic>
    </p:spTree>
    <p:extLst>
      <p:ext uri="{BB962C8B-B14F-4D97-AF65-F5344CB8AC3E}">
        <p14:creationId xmlns:p14="http://schemas.microsoft.com/office/powerpoint/2010/main" val="679260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85263-3CCB-82D8-F638-FEF7AB941473}"/>
              </a:ext>
            </a:extLst>
          </p:cNvPr>
          <p:cNvSpPr>
            <a:spLocks noGrp="1"/>
          </p:cNvSpPr>
          <p:nvPr>
            <p:ph type="title"/>
          </p:nvPr>
        </p:nvSpPr>
        <p:spPr>
          <a:xfrm>
            <a:off x="838200" y="365125"/>
            <a:ext cx="5971903" cy="1325563"/>
          </a:xfrm>
        </p:spPr>
        <p:txBody>
          <a:bodyPr/>
          <a:lstStyle/>
          <a:p>
            <a:r>
              <a:rPr lang="en-US" dirty="0"/>
              <a:t>ETR By-Pass/McKee Creek</a:t>
            </a:r>
            <a:endParaRPr lang="en-CA" dirty="0"/>
          </a:p>
        </p:txBody>
      </p:sp>
      <p:sp>
        <p:nvSpPr>
          <p:cNvPr id="3" name="Content Placeholder 2">
            <a:extLst>
              <a:ext uri="{FF2B5EF4-FFF2-40B4-BE49-F238E27FC236}">
                <a16:creationId xmlns:a16="http://schemas.microsoft.com/office/drawing/2014/main" id="{97FD186B-D420-F3BC-7444-479E99CC0E72}"/>
              </a:ext>
            </a:extLst>
          </p:cNvPr>
          <p:cNvSpPr>
            <a:spLocks noGrp="1"/>
          </p:cNvSpPr>
          <p:nvPr>
            <p:ph idx="1"/>
          </p:nvPr>
        </p:nvSpPr>
        <p:spPr>
          <a:xfrm>
            <a:off x="438539" y="1825625"/>
            <a:ext cx="5570375" cy="4351338"/>
          </a:xfrm>
        </p:spPr>
        <p:txBody>
          <a:bodyPr>
            <a:normAutofit fontScale="92500" lnSpcReduction="20000"/>
          </a:bodyPr>
          <a:lstStyle/>
          <a:p>
            <a:r>
              <a:rPr lang="en-US" dirty="0"/>
              <a:t>Some rumors of a truck only road parallel the ETR Tracks. </a:t>
            </a:r>
            <a:endParaRPr lang="en-CA" dirty="0"/>
          </a:p>
          <a:p>
            <a:r>
              <a:rPr lang="en-CA" dirty="0"/>
              <a:t>McKee Creek which runs parallel to the ETR tracks is a major part of the Prince Rd Storm Water Plan. Changes to that creek to accommodate a road would likely require significant stormwater changes for West Windsor. </a:t>
            </a:r>
          </a:p>
          <a:p>
            <a:r>
              <a:rPr lang="en-CA" dirty="0"/>
              <a:t>Buffers also required for hydro corridor. </a:t>
            </a:r>
          </a:p>
          <a:p>
            <a:r>
              <a:rPr lang="en-CA" dirty="0"/>
              <a:t>WECHC new builds adject to ETR tracks </a:t>
            </a:r>
          </a:p>
        </p:txBody>
      </p:sp>
      <p:pic>
        <p:nvPicPr>
          <p:cNvPr id="5" name="Content Placeholder 4" descr="A grass field with a building and a bridge&#10;&#10;Description automatically generated with medium confidence">
            <a:extLst>
              <a:ext uri="{FF2B5EF4-FFF2-40B4-BE49-F238E27FC236}">
                <a16:creationId xmlns:a16="http://schemas.microsoft.com/office/drawing/2014/main" id="{E9B9BAE2-7446-A268-0139-DE43D0CDF57E}"/>
              </a:ext>
            </a:extLst>
          </p:cNvPr>
          <p:cNvPicPr>
            <a:picLocks noChangeAspect="1"/>
          </p:cNvPicPr>
          <p:nvPr/>
        </p:nvPicPr>
        <p:blipFill rotWithShape="1">
          <a:blip r:embed="rId2">
            <a:extLst>
              <a:ext uri="{28A0092B-C50C-407E-A947-70E740481C1C}">
                <a14:useLocalDpi xmlns:a14="http://schemas.microsoft.com/office/drawing/2010/main" val="0"/>
              </a:ext>
            </a:extLst>
          </a:blip>
          <a:srcRect r="37290"/>
          <a:stretch/>
        </p:blipFill>
        <p:spPr>
          <a:xfrm rot="5400000">
            <a:off x="7997035" y="689764"/>
            <a:ext cx="4884727" cy="3505199"/>
          </a:xfrm>
          <a:prstGeom prst="rect">
            <a:avLst/>
          </a:prstGeom>
        </p:spPr>
      </p:pic>
      <p:pic>
        <p:nvPicPr>
          <p:cNvPr id="2050" name="Picture 2" descr="Study area map for Prince Road storm sewer outlet">
            <a:extLst>
              <a:ext uri="{FF2B5EF4-FFF2-40B4-BE49-F238E27FC236}">
                <a16:creationId xmlns:a16="http://schemas.microsoft.com/office/drawing/2014/main" id="{15CDFCF8-6347-4006-58E2-0570B1DB3B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693" y="190500"/>
            <a:ext cx="2782014" cy="36004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tree in front of a building&#10;&#10;Description automatically generated">
            <a:extLst>
              <a:ext uri="{FF2B5EF4-FFF2-40B4-BE49-F238E27FC236}">
                <a16:creationId xmlns:a16="http://schemas.microsoft.com/office/drawing/2014/main" id="{01921849-84D7-216D-3F18-428F265144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5700" y="4678664"/>
            <a:ext cx="4838700" cy="2179335"/>
          </a:xfrm>
          <a:prstGeom prst="rect">
            <a:avLst/>
          </a:prstGeom>
        </p:spPr>
      </p:pic>
    </p:spTree>
    <p:extLst>
      <p:ext uri="{BB962C8B-B14F-4D97-AF65-F5344CB8AC3E}">
        <p14:creationId xmlns:p14="http://schemas.microsoft.com/office/powerpoint/2010/main" val="716238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82B7F-754B-4451-4599-43D3E05E1F06}"/>
              </a:ext>
            </a:extLst>
          </p:cNvPr>
          <p:cNvSpPr>
            <a:spLocks noGrp="1"/>
          </p:cNvSpPr>
          <p:nvPr>
            <p:ph type="title"/>
          </p:nvPr>
        </p:nvSpPr>
        <p:spPr>
          <a:xfrm>
            <a:off x="334347" y="169182"/>
            <a:ext cx="10515600" cy="1325563"/>
          </a:xfrm>
        </p:spPr>
        <p:txBody>
          <a:bodyPr/>
          <a:lstStyle/>
          <a:p>
            <a:r>
              <a:rPr lang="en-US" dirty="0"/>
              <a:t>Bloomfield Road By-Pass</a:t>
            </a:r>
            <a:endParaRPr lang="en-CA" dirty="0"/>
          </a:p>
        </p:txBody>
      </p:sp>
      <p:sp>
        <p:nvSpPr>
          <p:cNvPr id="3" name="Content Placeholder 2">
            <a:extLst>
              <a:ext uri="{FF2B5EF4-FFF2-40B4-BE49-F238E27FC236}">
                <a16:creationId xmlns:a16="http://schemas.microsoft.com/office/drawing/2014/main" id="{05790C39-2894-41F7-BAD4-E4714F85BD6B}"/>
              </a:ext>
            </a:extLst>
          </p:cNvPr>
          <p:cNvSpPr>
            <a:spLocks noGrp="1"/>
          </p:cNvSpPr>
          <p:nvPr>
            <p:ph idx="1"/>
          </p:nvPr>
        </p:nvSpPr>
        <p:spPr>
          <a:xfrm>
            <a:off x="259702" y="1760311"/>
            <a:ext cx="11730135" cy="4351338"/>
          </a:xfrm>
        </p:spPr>
        <p:txBody>
          <a:bodyPr>
            <a:normAutofit/>
          </a:bodyPr>
          <a:lstStyle/>
          <a:p>
            <a:r>
              <a:rPr lang="en-US" dirty="0"/>
              <a:t>Like College Ave and despite owning a number of properties. Bloomfield Road would face significant barriers to becoming a truck route.  </a:t>
            </a:r>
          </a:p>
          <a:p>
            <a:r>
              <a:rPr lang="en-US" dirty="0"/>
              <a:t>The streets connecting to and from Bloomfield are narrow, lack of signalized intersections, and existing residential and CHC properties would be impacted.</a:t>
            </a:r>
          </a:p>
          <a:p>
            <a:pPr lvl="1"/>
            <a:r>
              <a:rPr lang="en-US" dirty="0"/>
              <a:t>Even with the numerous residential properties on Bloomfield supposedly own by the Bridge it is unlikely that they own enough properties to do a major redesign of the street without expropriating numerous residents as a result numerous buildings sit vacant  during a housing crisis. </a:t>
            </a:r>
            <a:endParaRPr lang="en-CA" dirty="0"/>
          </a:p>
        </p:txBody>
      </p:sp>
    </p:spTree>
    <p:extLst>
      <p:ext uri="{BB962C8B-B14F-4D97-AF65-F5344CB8AC3E}">
        <p14:creationId xmlns:p14="http://schemas.microsoft.com/office/powerpoint/2010/main" val="3815548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87FA6-8FC2-ED4A-0E82-3D902733EB9A}"/>
              </a:ext>
            </a:extLst>
          </p:cNvPr>
          <p:cNvSpPr>
            <a:spLocks noGrp="1"/>
          </p:cNvSpPr>
          <p:nvPr>
            <p:ph type="title"/>
          </p:nvPr>
        </p:nvSpPr>
        <p:spPr>
          <a:xfrm>
            <a:off x="0" y="0"/>
            <a:ext cx="10515600" cy="1325563"/>
          </a:xfrm>
        </p:spPr>
        <p:txBody>
          <a:bodyPr/>
          <a:lstStyle/>
          <a:p>
            <a:r>
              <a:rPr lang="en-US" dirty="0"/>
              <a:t>Truck Routes</a:t>
            </a:r>
            <a:endParaRPr lang="en-CA" dirty="0"/>
          </a:p>
        </p:txBody>
      </p:sp>
      <p:pic>
        <p:nvPicPr>
          <p:cNvPr id="1028" name="Picture 4">
            <a:extLst>
              <a:ext uri="{FF2B5EF4-FFF2-40B4-BE49-F238E27FC236}">
                <a16:creationId xmlns:a16="http://schemas.microsoft.com/office/drawing/2014/main" id="{02171CEA-87A8-CF1E-CBEC-E3F7BBC7AD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58114" y="86931"/>
            <a:ext cx="4195762" cy="34764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88BA71C-253B-2112-00C8-DDE4E0DDC5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8114" y="3016525"/>
            <a:ext cx="4195762" cy="347635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DA7261AA-9277-7248-13FC-ECA4AEC48884}"/>
              </a:ext>
            </a:extLst>
          </p:cNvPr>
          <p:cNvSpPr txBox="1">
            <a:spLocks/>
          </p:cNvSpPr>
          <p:nvPr/>
        </p:nvSpPr>
        <p:spPr>
          <a:xfrm>
            <a:off x="838200" y="1325563"/>
            <a:ext cx="6433457" cy="4851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Truck Route are currently open for consultation </a:t>
            </a:r>
            <a:r>
              <a:rPr lang="en-US" dirty="0">
                <a:hlinkClick r:id="rId4"/>
              </a:rPr>
              <a:t>here</a:t>
            </a:r>
            <a:r>
              <a:rPr lang="en-US" dirty="0"/>
              <a:t>.  </a:t>
            </a:r>
          </a:p>
          <a:p>
            <a:r>
              <a:rPr lang="en-US" dirty="0"/>
              <a:t>Although the maps on are proposed going forward many of the principles that underly these routes would have applied to this by-pass. </a:t>
            </a:r>
          </a:p>
          <a:p>
            <a:pPr lvl="1"/>
            <a:r>
              <a:rPr lang="en-US" dirty="0"/>
              <a:t>Potential size and scope of the road networks. </a:t>
            </a:r>
          </a:p>
          <a:p>
            <a:pPr lvl="1"/>
            <a:r>
              <a:rPr lang="en-US" dirty="0"/>
              <a:t>Signalized and right sized intersections.</a:t>
            </a:r>
          </a:p>
          <a:p>
            <a:pPr lvl="1"/>
            <a:r>
              <a:rPr lang="en-US" dirty="0"/>
              <a:t>Distance from residential streets, schools and other community amenities where possible </a:t>
            </a:r>
            <a:endParaRPr lang="en-CA" dirty="0"/>
          </a:p>
        </p:txBody>
      </p:sp>
    </p:spTree>
    <p:extLst>
      <p:ext uri="{BB962C8B-B14F-4D97-AF65-F5344CB8AC3E}">
        <p14:creationId xmlns:p14="http://schemas.microsoft.com/office/powerpoint/2010/main" val="1433710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649E-8EA3-0DEC-D8CE-5F487133C480}"/>
              </a:ext>
            </a:extLst>
          </p:cNvPr>
          <p:cNvSpPr>
            <a:spLocks noGrp="1"/>
          </p:cNvSpPr>
          <p:nvPr>
            <p:ph type="title"/>
          </p:nvPr>
        </p:nvSpPr>
        <p:spPr>
          <a:xfrm>
            <a:off x="133350" y="51571"/>
            <a:ext cx="10515600" cy="1325563"/>
          </a:xfrm>
        </p:spPr>
        <p:txBody>
          <a:bodyPr/>
          <a:lstStyle/>
          <a:p>
            <a:r>
              <a:rPr lang="en-US" dirty="0"/>
              <a:t>Former Forester </a:t>
            </a:r>
            <a:endParaRPr lang="en-CA" dirty="0"/>
          </a:p>
        </p:txBody>
      </p:sp>
      <p:pic>
        <p:nvPicPr>
          <p:cNvPr id="9" name="Content Placeholder 8" descr="A brick building with grass and trees&#10;&#10;Description automatically generated">
            <a:extLst>
              <a:ext uri="{FF2B5EF4-FFF2-40B4-BE49-F238E27FC236}">
                <a16:creationId xmlns:a16="http://schemas.microsoft.com/office/drawing/2014/main" id="{BDFEB076-AA19-EE00-2CE8-8C8466EA5E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72200" y="523815"/>
            <a:ext cx="5502275" cy="2478207"/>
          </a:xfrm>
        </p:spPr>
      </p:pic>
      <p:pic>
        <p:nvPicPr>
          <p:cNvPr id="11" name="Picture 10" descr="A grass field with a dirt path&#10;&#10;Description automatically generated">
            <a:extLst>
              <a:ext uri="{FF2B5EF4-FFF2-40B4-BE49-F238E27FC236}">
                <a16:creationId xmlns:a16="http://schemas.microsoft.com/office/drawing/2014/main" id="{3E46ABFE-2C76-3844-8E0E-2F390F543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3474266"/>
            <a:ext cx="6019800" cy="2859919"/>
          </a:xfrm>
          <a:prstGeom prst="rect">
            <a:avLst/>
          </a:prstGeom>
        </p:spPr>
      </p:pic>
      <p:sp>
        <p:nvSpPr>
          <p:cNvPr id="12" name="Content Placeholder 2">
            <a:extLst>
              <a:ext uri="{FF2B5EF4-FFF2-40B4-BE49-F238E27FC236}">
                <a16:creationId xmlns:a16="http://schemas.microsoft.com/office/drawing/2014/main" id="{E1517D62-A64C-D2F3-9BA8-2047BC9F6D8A}"/>
              </a:ext>
            </a:extLst>
          </p:cNvPr>
          <p:cNvSpPr txBox="1">
            <a:spLocks/>
          </p:cNvSpPr>
          <p:nvPr/>
        </p:nvSpPr>
        <p:spPr>
          <a:xfrm>
            <a:off x="133350" y="1219200"/>
            <a:ext cx="5772150" cy="4957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Forester site is obviously a former anchor in West Windsor. </a:t>
            </a:r>
          </a:p>
          <a:p>
            <a:r>
              <a:rPr lang="en-US" dirty="0"/>
              <a:t>The football field was acquired as a buffer space between the truck plaza. There is current (not pictured) an air quality sensor on the site likely tracking. </a:t>
            </a:r>
          </a:p>
          <a:p>
            <a:r>
              <a:rPr lang="en-CA" dirty="0"/>
              <a:t>As for the school itself there is currently no public plans for the site. The school would require significant investment if to be re-purposed. </a:t>
            </a:r>
          </a:p>
        </p:txBody>
      </p:sp>
    </p:spTree>
    <p:extLst>
      <p:ext uri="{BB962C8B-B14F-4D97-AF65-F5344CB8AC3E}">
        <p14:creationId xmlns:p14="http://schemas.microsoft.com/office/powerpoint/2010/main" val="3258594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1BBC7-1B13-479A-5123-9E5B7C221127}"/>
              </a:ext>
            </a:extLst>
          </p:cNvPr>
          <p:cNvSpPr>
            <a:spLocks noGrp="1"/>
          </p:cNvSpPr>
          <p:nvPr>
            <p:ph type="title"/>
          </p:nvPr>
        </p:nvSpPr>
        <p:spPr>
          <a:xfrm>
            <a:off x="0" y="0"/>
            <a:ext cx="10515600" cy="1325563"/>
          </a:xfrm>
        </p:spPr>
        <p:txBody>
          <a:bodyPr/>
          <a:lstStyle/>
          <a:p>
            <a:r>
              <a:rPr lang="en-US" dirty="0"/>
              <a:t>Fire Station Relocation </a:t>
            </a:r>
            <a:endParaRPr lang="en-CA" dirty="0"/>
          </a:p>
        </p:txBody>
      </p:sp>
      <p:sp>
        <p:nvSpPr>
          <p:cNvPr id="3" name="Content Placeholder 2">
            <a:extLst>
              <a:ext uri="{FF2B5EF4-FFF2-40B4-BE49-F238E27FC236}">
                <a16:creationId xmlns:a16="http://schemas.microsoft.com/office/drawing/2014/main" id="{EF0DDEE3-8F18-3AA9-35BC-27AA2EE9602B}"/>
              </a:ext>
            </a:extLst>
          </p:cNvPr>
          <p:cNvSpPr>
            <a:spLocks noGrp="1"/>
          </p:cNvSpPr>
          <p:nvPr>
            <p:ph idx="1"/>
          </p:nvPr>
        </p:nvSpPr>
        <p:spPr>
          <a:xfrm>
            <a:off x="213050" y="1399592"/>
            <a:ext cx="5882950" cy="5069302"/>
          </a:xfrm>
        </p:spPr>
        <p:txBody>
          <a:bodyPr>
            <a:normAutofit fontScale="77500" lnSpcReduction="20000"/>
          </a:bodyPr>
          <a:lstStyle/>
          <a:p>
            <a:r>
              <a:rPr lang="en-US" dirty="0"/>
              <a:t>One of the conditions of the project was the re-location of the fire station on College Ave, to a location west of Huron Church Road. The question is where? </a:t>
            </a:r>
          </a:p>
          <a:p>
            <a:r>
              <a:rPr lang="en-US" dirty="0"/>
              <a:t>Locations of fire stations are driven by the potential response time from the station as situated in the network.</a:t>
            </a:r>
          </a:p>
          <a:p>
            <a:pPr lvl="1"/>
            <a:r>
              <a:rPr lang="en-US" dirty="0"/>
              <a:t>Other factors like residential density, road network make up etc. </a:t>
            </a:r>
          </a:p>
          <a:p>
            <a:pPr lvl="1"/>
            <a:r>
              <a:rPr lang="en-US" dirty="0"/>
              <a:t>Did you know that Fire Station proximity is a major factor in home insurance underwriting in each community? </a:t>
            </a:r>
          </a:p>
          <a:p>
            <a:r>
              <a:rPr lang="en-US" dirty="0"/>
              <a:t>The limited number of arterial road West of Huron Church potentially limits the potential locations of where a new fire station would optimally be placed. Correlating these locations with Bridge owned properties leaves on a limited number of options. </a:t>
            </a:r>
            <a:endParaRPr lang="en-CA" dirty="0"/>
          </a:p>
        </p:txBody>
      </p:sp>
      <p:pic>
        <p:nvPicPr>
          <p:cNvPr id="3074" name="Picture 2" descr="Fire Station No. 4 - Windsor Fire &amp; Rescue Services">
            <a:extLst>
              <a:ext uri="{FF2B5EF4-FFF2-40B4-BE49-F238E27FC236}">
                <a16:creationId xmlns:a16="http://schemas.microsoft.com/office/drawing/2014/main" id="{F16155BF-8D45-35F0-6DD7-D5120E7173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1578" y="1399592"/>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419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DD85A-F0E7-1CCD-F645-5462B7B9155C}"/>
              </a:ext>
            </a:extLst>
          </p:cNvPr>
          <p:cNvSpPr>
            <a:spLocks noGrp="1"/>
          </p:cNvSpPr>
          <p:nvPr>
            <p:ph type="title"/>
          </p:nvPr>
        </p:nvSpPr>
        <p:spPr/>
        <p:txBody>
          <a:bodyPr/>
          <a:lstStyle/>
          <a:p>
            <a:r>
              <a:rPr lang="en-US" dirty="0"/>
              <a:t>Source Materials</a:t>
            </a:r>
            <a:endParaRPr lang="en-CA" dirty="0"/>
          </a:p>
        </p:txBody>
      </p:sp>
      <p:sp>
        <p:nvSpPr>
          <p:cNvPr id="3" name="Content Placeholder 2">
            <a:extLst>
              <a:ext uri="{FF2B5EF4-FFF2-40B4-BE49-F238E27FC236}">
                <a16:creationId xmlns:a16="http://schemas.microsoft.com/office/drawing/2014/main" id="{F8E38C86-706B-51BF-9F2A-FEE53CD2965D}"/>
              </a:ext>
            </a:extLst>
          </p:cNvPr>
          <p:cNvSpPr>
            <a:spLocks noGrp="1"/>
          </p:cNvSpPr>
          <p:nvPr>
            <p:ph idx="1"/>
          </p:nvPr>
        </p:nvSpPr>
        <p:spPr/>
        <p:txBody>
          <a:bodyPr>
            <a:normAutofit fontScale="92500"/>
          </a:bodyPr>
          <a:lstStyle/>
          <a:p>
            <a:r>
              <a:rPr lang="en-US" dirty="0"/>
              <a:t>Orders in Council Searches</a:t>
            </a:r>
          </a:p>
          <a:p>
            <a:pPr lvl="1"/>
            <a:r>
              <a:rPr lang="en-CA" dirty="0">
                <a:hlinkClick r:id="rId2"/>
              </a:rPr>
              <a:t>2017-08-31</a:t>
            </a:r>
            <a:endParaRPr lang="en-CA" dirty="0"/>
          </a:p>
          <a:p>
            <a:r>
              <a:rPr lang="en-CA" dirty="0">
                <a:hlinkClick r:id="rId3"/>
              </a:rPr>
              <a:t>DRIC Crossing Studies </a:t>
            </a:r>
            <a:r>
              <a:rPr lang="en-CA" dirty="0"/>
              <a:t>Canada</a:t>
            </a:r>
          </a:p>
          <a:p>
            <a:r>
              <a:rPr lang="en-CA" dirty="0">
                <a:hlinkClick r:id="rId4"/>
              </a:rPr>
              <a:t>DRIC Crossing Studies</a:t>
            </a:r>
            <a:r>
              <a:rPr lang="en-CA" dirty="0"/>
              <a:t> USA</a:t>
            </a:r>
          </a:p>
          <a:p>
            <a:r>
              <a:rPr lang="en-CA" dirty="0">
                <a:hlinkClick r:id="rId5"/>
              </a:rPr>
              <a:t>Sandwich Street Reconstruction PIC </a:t>
            </a:r>
            <a:endParaRPr lang="en-CA" dirty="0"/>
          </a:p>
          <a:p>
            <a:r>
              <a:rPr lang="en-CA" dirty="0">
                <a:hlinkClick r:id="rId6"/>
              </a:rPr>
              <a:t>Detroit International Bridge Company. v. Government of Canada</a:t>
            </a:r>
            <a:r>
              <a:rPr lang="en-CA" dirty="0"/>
              <a:t>: In the Matter of an Arbitration Under Chapter Eleven of the North American Free Trade Agreement and the UNCITRAL Arbitration Rules</a:t>
            </a:r>
          </a:p>
          <a:p>
            <a:r>
              <a:rPr lang="en-CA" dirty="0">
                <a:hlinkClick r:id="rId7"/>
              </a:rPr>
              <a:t>Get Windsor Moving Strategy</a:t>
            </a:r>
            <a:r>
              <a:rPr lang="en-CA" dirty="0"/>
              <a:t> 2004 Federal Announcement</a:t>
            </a:r>
          </a:p>
          <a:p>
            <a:pPr lvl="1"/>
            <a:r>
              <a:rPr lang="en-CA" dirty="0">
                <a:hlinkClick r:id="rId8"/>
              </a:rPr>
              <a:t>Windsor Gate Strategy </a:t>
            </a:r>
            <a:r>
              <a:rPr lang="en-CA" dirty="0"/>
              <a:t>2005 Province of Ontario</a:t>
            </a:r>
          </a:p>
          <a:p>
            <a:endParaRPr lang="en-CA" dirty="0"/>
          </a:p>
        </p:txBody>
      </p:sp>
    </p:spTree>
    <p:extLst>
      <p:ext uri="{BB962C8B-B14F-4D97-AF65-F5344CB8AC3E}">
        <p14:creationId xmlns:p14="http://schemas.microsoft.com/office/powerpoint/2010/main" val="1938523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EF9A-93E7-BA54-C0B0-F9B4FC128AE8}"/>
              </a:ext>
            </a:extLst>
          </p:cNvPr>
          <p:cNvSpPr>
            <a:spLocks noGrp="1"/>
          </p:cNvSpPr>
          <p:nvPr>
            <p:ph type="title"/>
          </p:nvPr>
        </p:nvSpPr>
        <p:spPr/>
        <p:txBody>
          <a:bodyPr/>
          <a:lstStyle/>
          <a:p>
            <a:r>
              <a:rPr lang="en-US" dirty="0"/>
              <a:t>Source Materials </a:t>
            </a:r>
            <a:endParaRPr lang="en-CA" dirty="0"/>
          </a:p>
        </p:txBody>
      </p:sp>
      <p:sp>
        <p:nvSpPr>
          <p:cNvPr id="3" name="Content Placeholder 2">
            <a:extLst>
              <a:ext uri="{FF2B5EF4-FFF2-40B4-BE49-F238E27FC236}">
                <a16:creationId xmlns:a16="http://schemas.microsoft.com/office/drawing/2014/main" id="{F4A717DB-4740-5B08-883C-2B6518D79264}"/>
              </a:ext>
            </a:extLst>
          </p:cNvPr>
          <p:cNvSpPr>
            <a:spLocks noGrp="1"/>
          </p:cNvSpPr>
          <p:nvPr>
            <p:ph idx="1"/>
          </p:nvPr>
        </p:nvSpPr>
        <p:spPr>
          <a:xfrm>
            <a:off x="838200" y="1808208"/>
            <a:ext cx="10515600" cy="4351338"/>
          </a:xfrm>
        </p:spPr>
        <p:txBody>
          <a:bodyPr/>
          <a:lstStyle/>
          <a:p>
            <a:r>
              <a:rPr lang="en-US" dirty="0">
                <a:hlinkClick r:id="rId2"/>
              </a:rPr>
              <a:t>Supreme Court Ruling </a:t>
            </a:r>
            <a:r>
              <a:rPr lang="en-US" dirty="0"/>
              <a:t>– City of Windsor vs Ambassador Bridge Company</a:t>
            </a:r>
          </a:p>
          <a:p>
            <a:r>
              <a:rPr lang="en-US" dirty="0">
                <a:hlinkClick r:id="rId3"/>
              </a:rPr>
              <a:t>Ambassador Bridge Master Plan</a:t>
            </a:r>
            <a:r>
              <a:rPr lang="en-US" dirty="0"/>
              <a:t> – Ambassador Bridge</a:t>
            </a:r>
          </a:p>
          <a:p>
            <a:r>
              <a:rPr lang="en-US" dirty="0">
                <a:hlinkClick r:id="rId4"/>
              </a:rPr>
              <a:t>Environmental Assessment Ambassador Bridge Plaza </a:t>
            </a:r>
            <a:endParaRPr lang="en-US" dirty="0"/>
          </a:p>
          <a:p>
            <a:r>
              <a:rPr lang="en-US" dirty="0">
                <a:hlinkClick r:id="rId5"/>
              </a:rPr>
              <a:t>Huron Church Road Urban Design Study </a:t>
            </a:r>
            <a:endParaRPr lang="en-US" dirty="0"/>
          </a:p>
          <a:p>
            <a:r>
              <a:rPr lang="en-CA" dirty="0"/>
              <a:t>Community Based Strategic Rail Study – City of Windsor (link broken) </a:t>
            </a:r>
          </a:p>
          <a:p>
            <a:r>
              <a:rPr lang="en-CA" dirty="0">
                <a:hlinkClick r:id="rId6"/>
              </a:rPr>
              <a:t>Prince Road Storm Sewer Outlet EA </a:t>
            </a:r>
            <a:r>
              <a:rPr lang="en-CA" dirty="0"/>
              <a:t>– City of Windsor </a:t>
            </a:r>
            <a:r>
              <a:rPr lang="en-CA" dirty="0">
                <a:hlinkClick r:id="rId7"/>
              </a:rPr>
              <a:t>Town of Lakeshore fire hall study</a:t>
            </a:r>
            <a:r>
              <a:rPr lang="en-CA" dirty="0"/>
              <a:t> </a:t>
            </a:r>
          </a:p>
          <a:p>
            <a:endParaRPr lang="en-CA" dirty="0"/>
          </a:p>
        </p:txBody>
      </p:sp>
    </p:spTree>
    <p:extLst>
      <p:ext uri="{BB962C8B-B14F-4D97-AF65-F5344CB8AC3E}">
        <p14:creationId xmlns:p14="http://schemas.microsoft.com/office/powerpoint/2010/main" val="871530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91661-E32D-BD29-25B4-888400298F2B}"/>
              </a:ext>
            </a:extLst>
          </p:cNvPr>
          <p:cNvSpPr>
            <a:spLocks noGrp="1"/>
          </p:cNvSpPr>
          <p:nvPr>
            <p:ph type="title"/>
          </p:nvPr>
        </p:nvSpPr>
        <p:spPr/>
        <p:txBody>
          <a:bodyPr/>
          <a:lstStyle/>
          <a:p>
            <a:r>
              <a:rPr lang="en-US" dirty="0"/>
              <a:t>Source Material	</a:t>
            </a:r>
            <a:endParaRPr lang="en-CA" dirty="0"/>
          </a:p>
        </p:txBody>
      </p:sp>
      <p:sp>
        <p:nvSpPr>
          <p:cNvPr id="3" name="Content Placeholder 2">
            <a:extLst>
              <a:ext uri="{FF2B5EF4-FFF2-40B4-BE49-F238E27FC236}">
                <a16:creationId xmlns:a16="http://schemas.microsoft.com/office/drawing/2014/main" id="{5FCB4871-AEC2-9BE0-FF88-D33CF38FD0A8}"/>
              </a:ext>
            </a:extLst>
          </p:cNvPr>
          <p:cNvSpPr>
            <a:spLocks noGrp="1"/>
          </p:cNvSpPr>
          <p:nvPr>
            <p:ph idx="1"/>
          </p:nvPr>
        </p:nvSpPr>
        <p:spPr/>
        <p:txBody>
          <a:bodyPr/>
          <a:lstStyle/>
          <a:p>
            <a:r>
              <a:rPr lang="en-CA" b="0" i="0" dirty="0">
                <a:solidFill>
                  <a:srgbClr val="333333"/>
                </a:solidFill>
                <a:effectLst/>
                <a:highlight>
                  <a:srgbClr val="FFFFFF"/>
                </a:highlight>
                <a:latin typeface="Helvetica Neue"/>
                <a:hlinkClick r:id="rId2"/>
              </a:rPr>
              <a:t>City of Windsor Response to DRICP</a:t>
            </a:r>
            <a:r>
              <a:rPr lang="en-CA" b="0" i="0" dirty="0">
                <a:solidFill>
                  <a:srgbClr val="333333"/>
                </a:solidFill>
                <a:effectLst/>
                <a:highlight>
                  <a:srgbClr val="FFFFFF"/>
                </a:highlight>
                <a:latin typeface="Helvetica Neue"/>
              </a:rPr>
              <a:t> (some links have stopped working on City Website. </a:t>
            </a:r>
          </a:p>
          <a:p>
            <a:pPr lvl="1"/>
            <a:r>
              <a:rPr lang="en-CA" dirty="0">
                <a:solidFill>
                  <a:srgbClr val="333333"/>
                </a:solidFill>
                <a:highlight>
                  <a:srgbClr val="FFFFFF"/>
                </a:highlight>
                <a:latin typeface="Helvetica Neue"/>
                <a:hlinkClick r:id="rId3"/>
              </a:rPr>
              <a:t>Updated Schwartz Report Presentation </a:t>
            </a:r>
            <a:endParaRPr lang="en-CA" b="0" i="0" dirty="0">
              <a:solidFill>
                <a:srgbClr val="333333"/>
              </a:solidFill>
              <a:effectLst/>
              <a:highlight>
                <a:srgbClr val="FFFFFF"/>
              </a:highlight>
              <a:latin typeface="Helvetica Neue"/>
            </a:endParaRPr>
          </a:p>
          <a:p>
            <a:r>
              <a:rPr lang="en-CA" dirty="0">
                <a:hlinkClick r:id="rId4"/>
              </a:rPr>
              <a:t>Essex Windsor Regional Transportation Plan</a:t>
            </a:r>
            <a:r>
              <a:rPr lang="en-CA" dirty="0"/>
              <a:t> 2005</a:t>
            </a:r>
          </a:p>
        </p:txBody>
      </p:sp>
    </p:spTree>
    <p:extLst>
      <p:ext uri="{BB962C8B-B14F-4D97-AF65-F5344CB8AC3E}">
        <p14:creationId xmlns:p14="http://schemas.microsoft.com/office/powerpoint/2010/main" val="2465656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4527</TotalTime>
  <Words>1457</Words>
  <Application>Microsoft Office PowerPoint</Application>
  <PresentationFormat>Widescreen</PresentationFormat>
  <Paragraphs>107</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Aptos Display</vt:lpstr>
      <vt:lpstr>Arial</vt:lpstr>
      <vt:lpstr>avenir-lt-w01_35-light1475496</vt:lpstr>
      <vt:lpstr>Helvetica Neue</vt:lpstr>
      <vt:lpstr>Noto Sans</vt:lpstr>
      <vt:lpstr>Office Theme</vt:lpstr>
      <vt:lpstr>Bridging to the Future: The Ambassador Bridge - Plans, Innuendo and Rumours</vt:lpstr>
      <vt:lpstr>The Plan</vt:lpstr>
      <vt:lpstr>The Requirements </vt:lpstr>
      <vt:lpstr>The Requirements </vt:lpstr>
      <vt:lpstr>The Other Rumored Requirements or Parts of the Project</vt:lpstr>
      <vt:lpstr>Let’s Get Windsor Moving Strategy 2004</vt:lpstr>
      <vt:lpstr>Implications of LGWMS</vt:lpstr>
      <vt:lpstr>Pedestrian Bridge to Chapter 11 Lawsuit</vt:lpstr>
      <vt:lpstr>A Train Tunnel/Overpass ?</vt:lpstr>
      <vt:lpstr>The By-Pass</vt:lpstr>
      <vt:lpstr>By-Pass College Ave</vt:lpstr>
      <vt:lpstr>ETR By-Pass/McKee Creek</vt:lpstr>
      <vt:lpstr>Bloomfield Road By-Pass</vt:lpstr>
      <vt:lpstr>Truck Routes</vt:lpstr>
      <vt:lpstr>Former Forester </vt:lpstr>
      <vt:lpstr>Fire Station Relocation </vt:lpstr>
      <vt:lpstr>Source Materials</vt:lpstr>
      <vt:lpstr>Source Materials </vt:lpstr>
      <vt:lpstr>Source Material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Frazier Fathers</dc:creator>
  <cp:lastModifiedBy>Frazier Fathers</cp:lastModifiedBy>
  <cp:revision>9</cp:revision>
  <cp:lastPrinted>2024-05-04T18:52:31Z</cp:lastPrinted>
  <dcterms:created xsi:type="dcterms:W3CDTF">2024-02-28T14:53:11Z</dcterms:created>
  <dcterms:modified xsi:type="dcterms:W3CDTF">2024-05-05T21:47:11Z</dcterms:modified>
</cp:coreProperties>
</file>